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74" r:id="rId6"/>
    <p:sldId id="263" r:id="rId7"/>
    <p:sldId id="264" r:id="rId8"/>
    <p:sldId id="261" r:id="rId9"/>
    <p:sldId id="262" r:id="rId10"/>
    <p:sldId id="265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3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0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42217-BB7E-495A-8358-97AE6B1EBFC5}" type="datetimeFigureOut">
              <a:rPr lang="en-US" smtClean="0"/>
              <a:t>5/19/2017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F9224-F2F8-4066-88E2-2E272D7D8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9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F9224-F2F8-4066-88E2-2E272D7D8C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8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082B-D724-4FB3-A010-AFD37D43D0F4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CABE-9709-4971-B10A-8D50500329A1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2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67C2-3A6C-4819-BCD1-FE531BD3AEA5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1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45CB-C239-427A-9122-B1F2BA3EB992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963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457C-C6D9-46CF-AF8A-D63E0BFD543B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60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D4FC-E69F-40F1-BD9D-6EE525623452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88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712C-1C97-4D18-B4F3-0F9F729CFFFF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52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1A8B-9456-48FE-9581-3F86B4523580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14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B1D3-97C6-4D84-AE70-7DC57C7CF745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7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46E0-0278-4249-936D-D0EDFC2EC9C2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9EFA-3F6D-405B-BC6E-3DBFCFD369B5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B5A9-02FE-4758-AC9E-6DDB53F3F003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5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77C8-D1C0-4830-9B7C-B13AE62B1FB5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EA22-C8B2-4D92-9323-F993FD27D5CC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AC6B-63CA-401B-9C81-C1C8641EE986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2D9E-901B-4036-A3F4-82957077D76B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0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AF0C-F0AB-40AD-BAD5-063C506B68EE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4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6FE7-6DF3-426A-9D97-A479741028DA}" type="datetime1">
              <a:rPr lang="en-US" smtClean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22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jp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Using Social Media to Assess Neighborhood Social </a:t>
            </a:r>
            <a:r>
              <a:rPr lang="en-US" b="0" dirty="0" smtClean="0"/>
              <a:t>Disorganization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64745"/>
            <a:ext cx="7773308" cy="172023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Case Study in the United </a:t>
            </a:r>
            <a:r>
              <a:rPr lang="en-US" dirty="0" smtClean="0"/>
              <a:t>Kingdom</a:t>
            </a:r>
          </a:p>
          <a:p>
            <a:endParaRPr lang="pt-BR" dirty="0"/>
          </a:p>
          <a:p>
            <a:r>
              <a:rPr lang="pt-BR" sz="2000" b="1" i="1" u="sng" dirty="0" smtClean="0"/>
              <a:t>Diogo F. Pacheco</a:t>
            </a:r>
            <a:r>
              <a:rPr lang="pt-BR" sz="2000" i="1" dirty="0" smtClean="0"/>
              <a:t>, Marcos Oliveira, Ronaldo Menezes</a:t>
            </a:r>
          </a:p>
          <a:p>
            <a:r>
              <a:rPr lang="pt-BR" sz="2000" i="1" dirty="0" smtClean="0"/>
              <a:t>Florida Institute of Technology</a:t>
            </a:r>
          </a:p>
          <a:p>
            <a:endParaRPr lang="en-US" sz="20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28719"/>
              </p:ext>
            </p:extLst>
          </p:nvPr>
        </p:nvGraphicFramePr>
        <p:xfrm>
          <a:off x="2990652" y="5821239"/>
          <a:ext cx="3162698" cy="844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4" imgW="5924285" imgH="1581120" progId="AcroExch.Document.11">
                  <p:embed/>
                </p:oleObj>
              </mc:Choice>
              <mc:Fallback>
                <p:oleObj name="Acrobat Document" r:id="rId4" imgW="5924285" imgH="158112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0652" y="5821239"/>
                        <a:ext cx="3162698" cy="844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Image result for biocomplex l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622" y="107461"/>
            <a:ext cx="1360610" cy="136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The Entropy of Football Supporters in a region</a:t>
            </a:r>
          </a:p>
          <a:p>
            <a:pPr lvl="1"/>
            <a:r>
              <a:rPr lang="pt-BR" dirty="0" smtClean="0"/>
              <a:t>More clubs being mentioned, greater entropy.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582" y="3943632"/>
            <a:ext cx="4514850" cy="457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40" y="4870587"/>
            <a:ext cx="1985352" cy="1377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267" y="4864066"/>
            <a:ext cx="2065425" cy="1384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667" y="4864066"/>
            <a:ext cx="2056322" cy="13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7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Crime Concentration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06" y="2497067"/>
            <a:ext cx="3272240" cy="41772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539590" y="2547258"/>
            <a:ext cx="846395" cy="4185761"/>
            <a:chOff x="6539590" y="2547258"/>
            <a:chExt cx="846395" cy="41857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539590" y="2588079"/>
              <a:ext cx="267390" cy="40862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06980" y="2547258"/>
              <a:ext cx="579005" cy="4185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High</a:t>
              </a:r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 smtClean="0"/>
            </a:p>
            <a:p>
              <a:r>
                <a:rPr lang="pt-BR" sz="1400" dirty="0" smtClean="0"/>
                <a:t>Low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63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Regions Characterized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06" y="2497187"/>
            <a:ext cx="3272240" cy="41770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Entropy of Supporters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06" y="2497187"/>
            <a:ext cx="3272239" cy="41770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539590" y="2547258"/>
            <a:ext cx="846395" cy="4185761"/>
            <a:chOff x="6539590" y="2547258"/>
            <a:chExt cx="846395" cy="41857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539590" y="2588079"/>
              <a:ext cx="267390" cy="40862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06980" y="2547258"/>
              <a:ext cx="579005" cy="4185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High</a:t>
              </a:r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/>
            </a:p>
            <a:p>
              <a:endParaRPr lang="pt-BR" sz="1400" dirty="0" smtClean="0"/>
            </a:p>
            <a:p>
              <a:endParaRPr lang="pt-BR" sz="1400" dirty="0" smtClean="0"/>
            </a:p>
            <a:p>
              <a:r>
                <a:rPr lang="pt-BR" sz="1400" dirty="0" smtClean="0"/>
                <a:t>Low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97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Partial Correlation (Crime,Entropy | Users)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300872"/>
              </p:ext>
            </p:extLst>
          </p:nvPr>
        </p:nvGraphicFramePr>
        <p:xfrm>
          <a:off x="1867877" y="2734661"/>
          <a:ext cx="5385800" cy="359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Acrobat Document" r:id="rId3" imgW="4114665" imgH="2743200" progId="AcroExch.Document.11">
                  <p:embed/>
                </p:oleObj>
              </mc:Choice>
              <mc:Fallback>
                <p:oleObj name="Acrobat Document" r:id="rId3" imgW="4114665" imgH="2743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7877" y="2734661"/>
                        <a:ext cx="5385800" cy="3590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Partial Correlation Analysis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605422"/>
              </p:ext>
            </p:extLst>
          </p:nvPr>
        </p:nvGraphicFramePr>
        <p:xfrm>
          <a:off x="853377" y="3144971"/>
          <a:ext cx="27432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Acrobat Document" r:id="rId3" imgW="2743200" imgH="2743200" progId="AcroExch.Document.11">
                  <p:embed/>
                </p:oleObj>
              </mc:Choice>
              <mc:Fallback>
                <p:oleObj name="Acrobat Document" r:id="rId3" imgW="2743200" imgH="2743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3377" y="3144971"/>
                        <a:ext cx="27432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641427"/>
              </p:ext>
            </p:extLst>
          </p:nvPr>
        </p:nvGraphicFramePr>
        <p:xfrm>
          <a:off x="4335868" y="3144971"/>
          <a:ext cx="4114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Acrobat Document" r:id="rId5" imgW="4114665" imgH="2743200" progId="AcroExch.Document.11">
                  <p:embed/>
                </p:oleObj>
              </mc:Choice>
              <mc:Fallback>
                <p:oleObj name="Acrobat Document" r:id="rId5" imgW="4114665" imgH="2743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5868" y="3144971"/>
                        <a:ext cx="41148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Regression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7470" b="6631"/>
          <a:stretch/>
        </p:blipFill>
        <p:spPr>
          <a:xfrm>
            <a:off x="922919" y="2563728"/>
            <a:ext cx="3288130" cy="3387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6812" r="99" b="-229"/>
          <a:stretch/>
        </p:blipFill>
        <p:spPr>
          <a:xfrm>
            <a:off x="4211054" y="2563449"/>
            <a:ext cx="4355432" cy="363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3375" r="44933" b="-8"/>
          <a:stretch/>
        </p:blipFill>
        <p:spPr>
          <a:xfrm>
            <a:off x="922918" y="5951621"/>
            <a:ext cx="5566109" cy="2406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40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We proposed a measure for social disorganization in a </a:t>
            </a:r>
            <a:r>
              <a:rPr lang="pt-BR" dirty="0" smtClean="0"/>
              <a:t>region using social media.</a:t>
            </a:r>
            <a:endParaRPr lang="pt-BR" dirty="0" smtClean="0"/>
          </a:p>
          <a:p>
            <a:r>
              <a:rPr lang="pt-BR" dirty="0" smtClean="0"/>
              <a:t>Significant correlation between:</a:t>
            </a:r>
          </a:p>
          <a:p>
            <a:pPr lvl="1"/>
            <a:r>
              <a:rPr lang="pt-BR" dirty="0" smtClean="0"/>
              <a:t>#users and #crime</a:t>
            </a:r>
          </a:p>
          <a:p>
            <a:pPr lvl="1"/>
            <a:r>
              <a:rPr lang="pt-BR" dirty="0" smtClean="0"/>
              <a:t>Entropy of supporters and crime</a:t>
            </a:r>
          </a:p>
          <a:p>
            <a:pPr lvl="1"/>
            <a:r>
              <a:rPr lang="pt-BR" dirty="0" smtClean="0"/>
              <a:t>Partial corr, isolating #users (population)</a:t>
            </a:r>
            <a:endParaRPr lang="en-US" dirty="0"/>
          </a:p>
          <a:p>
            <a:r>
              <a:rPr lang="pt-BR" dirty="0" smtClean="0"/>
              <a:t>Higher correlation in regions more disorganized and populated.</a:t>
            </a:r>
          </a:p>
          <a:p>
            <a:r>
              <a:rPr lang="pt-BR" dirty="0" smtClean="0"/>
              <a:t>Regression models, significant coefficients </a:t>
            </a:r>
            <a:r>
              <a:rPr lang="en-US" dirty="0" smtClean="0"/>
              <a:t>regardless</a:t>
            </a:r>
            <a:r>
              <a:rPr lang="pt-BR" dirty="0" smtClean="0"/>
              <a:t> </a:t>
            </a:r>
            <a:r>
              <a:rPr lang="pt-BR" dirty="0" smtClean="0"/>
              <a:t>the type of crime, and 7x better with entropy.</a:t>
            </a:r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Introduction</a:t>
            </a:r>
          </a:p>
          <a:p>
            <a:r>
              <a:rPr lang="pt-BR" dirty="0" smtClean="0"/>
              <a:t>Approach</a:t>
            </a:r>
          </a:p>
          <a:p>
            <a:r>
              <a:rPr lang="pt-BR" dirty="0" smtClean="0"/>
              <a:t>Results</a:t>
            </a:r>
          </a:p>
          <a:p>
            <a:r>
              <a:rPr lang="pt-BR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Other datasets</a:t>
            </a:r>
          </a:p>
          <a:p>
            <a:r>
              <a:rPr lang="pt-BR" dirty="0" smtClean="0"/>
              <a:t>Longitudinal data</a:t>
            </a:r>
          </a:p>
          <a:p>
            <a:r>
              <a:rPr lang="pt-BR" dirty="0" smtClean="0"/>
              <a:t>Global vs. Local characterization</a:t>
            </a:r>
          </a:p>
          <a:p>
            <a:endParaRPr lang="pt-BR" dirty="0"/>
          </a:p>
          <a:p>
            <a:r>
              <a:rPr lang="pt-BR" dirty="0"/>
              <a:t>Twitter         Football        Social Disorganization       Crime?</a:t>
            </a:r>
            <a:endParaRPr lang="en-US" dirty="0"/>
          </a:p>
          <a:p>
            <a:endParaRPr lang="pt-BR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69477" y="4306277"/>
            <a:ext cx="2813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434857" y="4310180"/>
            <a:ext cx="2813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502392" y="4306274"/>
            <a:ext cx="2813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434857" y="4525029"/>
            <a:ext cx="281354" cy="171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34857" y="3943632"/>
            <a:ext cx="281354" cy="135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02392" y="3943632"/>
            <a:ext cx="281354" cy="155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02392" y="4552383"/>
            <a:ext cx="281354" cy="183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5319" y="3710294"/>
            <a:ext cx="133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Language?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3746" y="3718009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Real estate?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1187" y="451230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3746" y="450541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Using Social Media to Assess Neighborhood Social </a:t>
            </a:r>
            <a:r>
              <a:rPr lang="en-US" b="0" dirty="0" smtClean="0"/>
              <a:t>Disorganization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64745"/>
            <a:ext cx="7773308" cy="28532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Case Study in the United </a:t>
            </a:r>
            <a:r>
              <a:rPr lang="en-US" dirty="0" smtClean="0"/>
              <a:t>Kingdom</a:t>
            </a:r>
          </a:p>
          <a:p>
            <a:r>
              <a:rPr lang="pt-BR" sz="4300" dirty="0" smtClean="0"/>
              <a:t>Questions?</a:t>
            </a:r>
          </a:p>
          <a:p>
            <a:endParaRPr lang="pt-BR" dirty="0"/>
          </a:p>
          <a:p>
            <a:r>
              <a:rPr lang="pt-BR" sz="2000" b="1" i="1" dirty="0" smtClean="0"/>
              <a:t>Diogo F. Pacheco – http://diogofpacheco.github.io</a:t>
            </a:r>
          </a:p>
          <a:p>
            <a:r>
              <a:rPr lang="pt-BR" sz="2000" i="1" dirty="0" smtClean="0"/>
              <a:t>dpacheco@biocomplexlab.org</a:t>
            </a:r>
            <a:endParaRPr lang="en-US" sz="20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5728"/>
              </p:ext>
            </p:extLst>
          </p:nvPr>
        </p:nvGraphicFramePr>
        <p:xfrm>
          <a:off x="5641509" y="342288"/>
          <a:ext cx="3162698" cy="844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5924285" imgH="1581120" progId="AcroExch.Document.11">
                  <p:embed/>
                </p:oleObj>
              </mc:Choice>
              <mc:Fallback>
                <p:oleObj name="Acrobat Document" r:id="rId3" imgW="5924285" imgH="158112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41509" y="342288"/>
                        <a:ext cx="3162698" cy="844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Image result for biocomplex l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07" y="170504"/>
            <a:ext cx="1360610" cy="136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9281" r="8534" b="10321"/>
          <a:stretch/>
        </p:blipFill>
        <p:spPr>
          <a:xfrm>
            <a:off x="3628022" y="57563"/>
            <a:ext cx="1600471" cy="15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Social disorganization</a:t>
            </a:r>
          </a:p>
          <a:p>
            <a:r>
              <a:rPr lang="pt-BR" dirty="0" smtClean="0"/>
              <a:t>Crime</a:t>
            </a:r>
          </a:p>
          <a:p>
            <a:r>
              <a:rPr lang="pt-BR" dirty="0" smtClean="0"/>
              <a:t>Social media as a proxy for society?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Social disorganization</a:t>
            </a:r>
          </a:p>
          <a:p>
            <a:r>
              <a:rPr lang="pt-BR" dirty="0" smtClean="0"/>
              <a:t>Crime</a:t>
            </a:r>
          </a:p>
          <a:p>
            <a:r>
              <a:rPr lang="pt-BR" dirty="0" smtClean="0"/>
              <a:t>Social media as a proxy for society?</a:t>
            </a:r>
          </a:p>
          <a:p>
            <a:endParaRPr lang="pt-BR" dirty="0"/>
          </a:p>
          <a:p>
            <a:r>
              <a:rPr lang="pt-BR" dirty="0" smtClean="0"/>
              <a:t>Twitter         Football        Social Disorganization       Crime?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69477" y="4306277"/>
            <a:ext cx="2813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434857" y="4310180"/>
            <a:ext cx="2813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02392" y="4306274"/>
            <a:ext cx="2813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1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Datasets – Twitter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90" y="2594708"/>
            <a:ext cx="3828025" cy="3974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565" y="3681656"/>
            <a:ext cx="3641050" cy="18005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Datasets – Crime (data.gov.uk)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70" y="2633785"/>
            <a:ext cx="3706040" cy="38564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Characterizing users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586"/>
          <a:stretch/>
        </p:blipFill>
        <p:spPr>
          <a:xfrm rot="321165">
            <a:off x="1921102" y="2558753"/>
            <a:ext cx="3402549" cy="3968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1499"/>
          <a:stretch/>
        </p:blipFill>
        <p:spPr>
          <a:xfrm>
            <a:off x="366591" y="3010999"/>
            <a:ext cx="3153985" cy="1740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23090"/>
          <a:stretch/>
        </p:blipFill>
        <p:spPr>
          <a:xfrm rot="593458">
            <a:off x="2677505" y="4365274"/>
            <a:ext cx="2987419" cy="148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89209">
            <a:off x="4649802" y="2671384"/>
            <a:ext cx="3299192" cy="3666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851" y="1685745"/>
            <a:ext cx="3600572" cy="3910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50398">
            <a:off x="3870134" y="2803891"/>
            <a:ext cx="3919997" cy="389572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8902" y="3295338"/>
            <a:ext cx="3219450" cy="2124075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4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Characterizing users and regions</a:t>
            </a:r>
          </a:p>
          <a:p>
            <a:pPr lvl="8"/>
            <a:endParaRPr lang="en-US" dirty="0"/>
          </a:p>
        </p:txBody>
      </p:sp>
      <p:pic>
        <p:nvPicPr>
          <p:cNvPr id="3074" name="Picture 2" descr="https://census.ukdataservice.ac.uk/media/101399/map_2011p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617229"/>
            <a:ext cx="3727938" cy="418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06" y="2457087"/>
            <a:ext cx="496460" cy="676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93" y="2600657"/>
            <a:ext cx="496460" cy="676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66" y="2568036"/>
            <a:ext cx="496460" cy="67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57" y="3133117"/>
            <a:ext cx="496460" cy="676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40" y="3049621"/>
            <a:ext cx="496460" cy="6760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06" y="4239087"/>
            <a:ext cx="496460" cy="6760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91" y="4993179"/>
            <a:ext cx="496460" cy="6760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901">
            <a:off x="3671556" y="4993180"/>
            <a:ext cx="496460" cy="6760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90" y="3133117"/>
            <a:ext cx="496460" cy="6760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25" y="4663066"/>
            <a:ext cx="496460" cy="6760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60095" y="2617229"/>
            <a:ext cx="43687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Global</a:t>
            </a:r>
          </a:p>
          <a:p>
            <a:r>
              <a:rPr lang="en-US" sz="1600" dirty="0" smtClean="0"/>
              <a:t>   1 </a:t>
            </a:r>
            <a:r>
              <a:rPr lang="en-US" sz="1600" dirty="0" smtClean="0"/>
              <a:t>charac</a:t>
            </a:r>
            <a:r>
              <a:rPr lang="en-US" sz="1600" dirty="0" smtClean="0"/>
              <a:t>. </a:t>
            </a:r>
            <a:r>
              <a:rPr lang="en-US" sz="1600" dirty="0"/>
              <a:t>per user</a:t>
            </a:r>
            <a:endParaRPr lang="en-US" dirty="0"/>
          </a:p>
          <a:p>
            <a:endParaRPr lang="en-US" u="sng" dirty="0" smtClean="0"/>
          </a:p>
          <a:p>
            <a:r>
              <a:rPr lang="en-US" u="sng" dirty="0" smtClean="0"/>
              <a:t>Local</a:t>
            </a:r>
            <a:endParaRPr lang="en-US" u="sng" dirty="0"/>
          </a:p>
          <a:p>
            <a:r>
              <a:rPr lang="en-US" sz="1600" dirty="0" smtClean="0"/>
              <a:t>   1 </a:t>
            </a:r>
            <a:r>
              <a:rPr lang="en-US" sz="1600" dirty="0" smtClean="0"/>
              <a:t>charac</a:t>
            </a:r>
            <a:r>
              <a:rPr lang="en-US" sz="1600" dirty="0" smtClean="0"/>
              <a:t>. </a:t>
            </a:r>
            <a:r>
              <a:rPr lang="en-US" sz="1600" dirty="0"/>
              <a:t>per </a:t>
            </a:r>
            <a:r>
              <a:rPr lang="en-US" sz="1600" dirty="0" smtClean="0"/>
              <a:t>user and </a:t>
            </a:r>
            <a:r>
              <a:rPr lang="en-US" sz="1600" dirty="0"/>
              <a:t>per region (LSOA)</a:t>
            </a:r>
          </a:p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316" y="4166883"/>
            <a:ext cx="1385707" cy="6642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640" y="5061213"/>
            <a:ext cx="1385707" cy="5557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2181" y="5882416"/>
            <a:ext cx="2085975" cy="4857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395</TotalTime>
  <Words>286</Words>
  <Application>Microsoft Office PowerPoint</Application>
  <PresentationFormat>On-screen Show (4:3)</PresentationFormat>
  <Paragraphs>133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Rockwell</vt:lpstr>
      <vt:lpstr>Damask</vt:lpstr>
      <vt:lpstr>Acrobat Document</vt:lpstr>
      <vt:lpstr>Using Social Media to Assess Neighborhood Social Disorganization</vt:lpstr>
      <vt:lpstr>Agenda</vt:lpstr>
      <vt:lpstr>Introduction</vt:lpstr>
      <vt:lpstr>Introduction</vt:lpstr>
      <vt:lpstr>Approach</vt:lpstr>
      <vt:lpstr>Approach</vt:lpstr>
      <vt:lpstr>Approach</vt:lpstr>
      <vt:lpstr>Approach</vt:lpstr>
      <vt:lpstr>Approach</vt:lpstr>
      <vt:lpstr>Approach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conclusions</vt:lpstr>
      <vt:lpstr>conclusions</vt:lpstr>
      <vt:lpstr>Future works</vt:lpstr>
      <vt:lpstr>Using Social Media to Assess Neighborhood Social Disorganization</vt:lpstr>
    </vt:vector>
  </TitlesOfParts>
  <Company>FIT Computer Sciences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Social Media to Assess Neighborhood Social Disorganization</dc:title>
  <dc:creator>Diogo Ferreira Pacheco</dc:creator>
  <cp:lastModifiedBy>Diogo Ferreira Pacheco</cp:lastModifiedBy>
  <cp:revision>23</cp:revision>
  <dcterms:created xsi:type="dcterms:W3CDTF">2017-05-16T22:34:48Z</dcterms:created>
  <dcterms:modified xsi:type="dcterms:W3CDTF">2017-05-19T21:43:32Z</dcterms:modified>
</cp:coreProperties>
</file>